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91" r:id="rId4"/>
    <p:sldId id="292" r:id="rId5"/>
    <p:sldId id="295" r:id="rId6"/>
    <p:sldId id="296" r:id="rId7"/>
    <p:sldId id="297" r:id="rId8"/>
    <p:sldId id="298" r:id="rId9"/>
    <p:sldId id="299" r:id="rId10"/>
    <p:sldId id="293" r:id="rId11"/>
    <p:sldId id="300" r:id="rId12"/>
    <p:sldId id="294" r:id="rId13"/>
    <p:sldId id="301" r:id="rId14"/>
    <p:sldId id="28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109" d="100"/>
          <a:sy n="109" d="100"/>
        </p:scale>
        <p:origin x="168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46D2D26-0074-4F5A-AB5D-D60AB4AF9470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6B5DCB1-0497-4A18-9360-74D649F63A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2D26-0074-4F5A-AB5D-D60AB4AF9470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DCB1-0497-4A18-9360-74D649F63A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2D26-0074-4F5A-AB5D-D60AB4AF9470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DCB1-0497-4A18-9360-74D649F63A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2D26-0074-4F5A-AB5D-D60AB4AF9470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DCB1-0497-4A18-9360-74D649F63A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2D26-0074-4F5A-AB5D-D60AB4AF9470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DCB1-0497-4A18-9360-74D649F63A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2D26-0074-4F5A-AB5D-D60AB4AF9470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DCB1-0497-4A18-9360-74D649F63A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2D26-0074-4F5A-AB5D-D60AB4AF9470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DCB1-0497-4A18-9360-74D649F63A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2D26-0074-4F5A-AB5D-D60AB4AF9470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DCB1-0497-4A18-9360-74D649F63A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2D26-0074-4F5A-AB5D-D60AB4AF9470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DCB1-0497-4A18-9360-74D649F63A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2D26-0074-4F5A-AB5D-D60AB4AF9470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DCB1-0497-4A18-9360-74D649F63AA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D2D26-0074-4F5A-AB5D-D60AB4AF9470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5DCB1-0497-4A18-9360-74D649F63A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46D2D26-0074-4F5A-AB5D-D60AB4AF9470}" type="datetimeFigureOut">
              <a:rPr lang="en-US" smtClean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6B5DCB1-0497-4A18-9360-74D649F63AA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Global Nazarene Publications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Becoming an excellent translator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21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Lexical Gap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524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Global Nazarene Publications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828800"/>
            <a:ext cx="71628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Pig </a:t>
            </a:r>
            <a:r>
              <a:rPr lang="en-US" sz="2800" dirty="0"/>
              <a:t>vs Pork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sz="2800" dirty="0" smtClean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Avoid the “one-to-one” mentality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Avoid mechanical translation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Avoid “precise” translation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Avoid Anglicism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sz="2800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“Cultural Gap” – Pig vs Sheep</a:t>
            </a:r>
            <a:endParaRPr lang="en-US" sz="28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569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Dynamic equivalence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524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Global Nazarene Publications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828800"/>
            <a:ext cx="7162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Jesus said, “I am the tortilla of life.”</a:t>
            </a:r>
            <a:endParaRPr lang="en-US" sz="2800" dirty="0"/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Not permission to insert your own ideas.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Is permission to be creative.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Remember always the goal is to “accurately translate and faithfully interpret”</a:t>
            </a:r>
            <a:endParaRPr lang="en-US" sz="2800" dirty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49804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Using a lexicon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524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Global Nazarene Publications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828800"/>
            <a:ext cx="71628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Use a spreadsheet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Make adjustments as necessary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Include alternate translations</a:t>
            </a:r>
          </a:p>
        </p:txBody>
      </p:sp>
    </p:spTree>
    <p:extLst>
      <p:ext uri="{BB962C8B-B14F-4D97-AF65-F5344CB8AC3E}">
        <p14:creationId xmlns:p14="http://schemas.microsoft.com/office/powerpoint/2010/main" val="200316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Additional discussion topics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1524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Global Nazarene Publications</a:t>
            </a: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1828800"/>
            <a:ext cx="71628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What if the language level is too high?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What if I disagree with the author?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What if the English is faulty or poorly written?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What if I don’t understand a phrase?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How do I handle biblical citations?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7510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Global Nazarene Publications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21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99064"/>
            <a:ext cx="7024744" cy="648736"/>
          </a:xfrm>
        </p:spPr>
        <p:txBody>
          <a:bodyPr>
            <a:noAutofit/>
          </a:bodyPr>
          <a:lstStyle/>
          <a:p>
            <a:r>
              <a:rPr lang="en-US" sz="3400" dirty="0" smtClean="0"/>
              <a:t>Sign at a restaurant	</a:t>
            </a:r>
            <a:endParaRPr lang="en-US" sz="3400" dirty="0"/>
          </a:p>
        </p:txBody>
      </p:sp>
      <p:sp>
        <p:nvSpPr>
          <p:cNvPr id="6" name="TextBox 5"/>
          <p:cNvSpPr txBox="1"/>
          <p:nvPr/>
        </p:nvSpPr>
        <p:spPr>
          <a:xfrm>
            <a:off x="1014182" y="1682262"/>
            <a:ext cx="6934200" cy="4503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200"/>
              </a:lnSpc>
            </a:pPr>
            <a:r>
              <a:rPr lang="en-US" sz="3600" dirty="0" smtClean="0">
                <a:latin typeface="Algerian" panose="04020705040A02060702" pitchFamily="82" charset="0"/>
              </a:rPr>
              <a:t>Our food is </a:t>
            </a:r>
          </a:p>
          <a:p>
            <a:pPr algn="ctr">
              <a:lnSpc>
                <a:spcPts val="7200"/>
              </a:lnSpc>
            </a:pPr>
            <a:r>
              <a:rPr lang="en-US" sz="7200" dirty="0" smtClean="0">
                <a:latin typeface="Algerian" panose="04020705040A02060702" pitchFamily="82" charset="0"/>
              </a:rPr>
              <a:t>GOOD</a:t>
            </a:r>
          </a:p>
          <a:p>
            <a:pPr algn="ctr">
              <a:lnSpc>
                <a:spcPts val="7200"/>
              </a:lnSpc>
            </a:pPr>
            <a:r>
              <a:rPr lang="en-US" sz="7200" dirty="0" smtClean="0">
                <a:latin typeface="Algerian" panose="04020705040A02060702" pitchFamily="82" charset="0"/>
              </a:rPr>
              <a:t>FAST</a:t>
            </a:r>
          </a:p>
          <a:p>
            <a:pPr algn="ctr">
              <a:lnSpc>
                <a:spcPts val="3200"/>
              </a:lnSpc>
            </a:pPr>
            <a:r>
              <a:rPr lang="en-US" sz="3600" dirty="0" smtClean="0">
                <a:latin typeface="Algerian" panose="04020705040A02060702" pitchFamily="82" charset="0"/>
              </a:rPr>
              <a:t>&amp; </a:t>
            </a:r>
          </a:p>
          <a:p>
            <a:pPr algn="ctr">
              <a:lnSpc>
                <a:spcPts val="7200"/>
              </a:lnSpc>
            </a:pPr>
            <a:r>
              <a:rPr lang="en-US" sz="7200" dirty="0" smtClean="0">
                <a:latin typeface="Algerian" panose="04020705040A02060702" pitchFamily="82" charset="0"/>
              </a:rPr>
              <a:t>CHEAP</a:t>
            </a:r>
          </a:p>
          <a:p>
            <a:pPr>
              <a:lnSpc>
                <a:spcPts val="3200"/>
              </a:lnSpc>
            </a:pPr>
            <a:endParaRPr lang="en-US" sz="2400" dirty="0"/>
          </a:p>
          <a:p>
            <a:pPr algn="ctr">
              <a:lnSpc>
                <a:spcPts val="3200"/>
              </a:lnSpc>
            </a:pPr>
            <a:r>
              <a:rPr lang="en-US" sz="2400" dirty="0" smtClean="0">
                <a:latin typeface="Algerian" panose="04020705040A02060702" pitchFamily="82" charset="0"/>
              </a:rPr>
              <a:t>but you can only choose two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48200" y="1524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Global Nazarene Publications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6470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dirty="0" smtClean="0"/>
              <a:t>The task of a translator</a:t>
            </a:r>
            <a:endParaRPr lang="en-US" sz="34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2362200"/>
            <a:ext cx="6934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400" dirty="0" smtClean="0"/>
              <a:t>To </a:t>
            </a:r>
            <a:br>
              <a:rPr lang="en-US" sz="4400" dirty="0" smtClean="0"/>
            </a:br>
            <a:r>
              <a:rPr lang="en-US" sz="4400" i="1" dirty="0" smtClean="0">
                <a:latin typeface="Cambria" panose="02040503050406030204" pitchFamily="18" charset="0"/>
              </a:rPr>
              <a:t>accurately translate</a:t>
            </a:r>
            <a:r>
              <a:rPr lang="en-US" sz="4400" dirty="0" smtClean="0"/>
              <a:t> </a:t>
            </a:r>
            <a:br>
              <a:rPr lang="en-US" sz="4400" dirty="0" smtClean="0"/>
            </a:br>
            <a:r>
              <a:rPr lang="en-US" sz="4400" dirty="0" smtClean="0"/>
              <a:t>and </a:t>
            </a:r>
            <a:br>
              <a:rPr lang="en-US" sz="4400" dirty="0" smtClean="0"/>
            </a:br>
            <a:r>
              <a:rPr lang="en-US" sz="4400" i="1" dirty="0" smtClean="0">
                <a:latin typeface="Cambria" panose="02040503050406030204" pitchFamily="18" charset="0"/>
              </a:rPr>
              <a:t>faithfully interpret</a:t>
            </a:r>
            <a:r>
              <a:rPr lang="en-US" sz="4400" dirty="0" smtClean="0"/>
              <a:t> </a:t>
            </a:r>
            <a:br>
              <a:rPr lang="en-US" sz="4400" dirty="0" smtClean="0"/>
            </a:br>
            <a:r>
              <a:rPr lang="en-US" sz="4400" dirty="0" smtClean="0"/>
              <a:t>the source document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8200" y="1524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Global Nazarene Publications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3884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good translator…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828800"/>
            <a:ext cx="71628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2200" dirty="0" smtClean="0"/>
              <a:t>Knows </a:t>
            </a:r>
            <a:r>
              <a:rPr lang="en-US" sz="2200" dirty="0"/>
              <a:t>his or her </a:t>
            </a:r>
            <a:r>
              <a:rPr lang="en-US" sz="2200" dirty="0" smtClean="0"/>
              <a:t>limitations </a:t>
            </a:r>
            <a:br>
              <a:rPr lang="en-US" sz="2200" dirty="0" smtClean="0"/>
            </a:br>
            <a:r>
              <a:rPr lang="en-US" sz="2200" dirty="0" smtClean="0"/>
              <a:t>	(carefully evaluates a job before accepting)</a:t>
            </a:r>
            <a:endParaRPr lang="en-US" sz="2200" dirty="0"/>
          </a:p>
          <a:p>
            <a:pPr marL="342900" lvl="0" indent="-342900">
              <a:buFont typeface="+mj-lt"/>
              <a:buAutoNum type="arabicPeriod"/>
            </a:pPr>
            <a:r>
              <a:rPr lang="en-US" sz="2200" dirty="0" smtClean="0"/>
              <a:t>Demands clearly stated assignments</a:t>
            </a:r>
            <a:br>
              <a:rPr lang="en-US" sz="2200" dirty="0" smtClean="0"/>
            </a:br>
            <a:r>
              <a:rPr lang="en-US" sz="2200" dirty="0" smtClean="0"/>
              <a:t>	(Establishes clear details of the job)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200" dirty="0" smtClean="0"/>
              <a:t>Commits </a:t>
            </a:r>
            <a:r>
              <a:rPr lang="en-US" sz="2200" dirty="0"/>
              <a:t>to </a:t>
            </a:r>
            <a:r>
              <a:rPr lang="en-US" sz="2200" dirty="0" smtClean="0"/>
              <a:t>excellence </a:t>
            </a:r>
            <a:br>
              <a:rPr lang="en-US" sz="2200" dirty="0" smtClean="0"/>
            </a:br>
            <a:r>
              <a:rPr lang="en-US" sz="2200" dirty="0" smtClean="0"/>
              <a:t>	(</a:t>
            </a:r>
            <a:r>
              <a:rPr lang="en-US" sz="2200" dirty="0"/>
              <a:t>Exceeds expectations</a:t>
            </a:r>
            <a:r>
              <a:rPr lang="en-US" sz="2200" dirty="0" smtClean="0"/>
              <a:t>)</a:t>
            </a:r>
            <a:endParaRPr lang="en-US" sz="2200" dirty="0"/>
          </a:p>
          <a:p>
            <a:pPr marL="342900" lvl="0" indent="-342900">
              <a:buFont typeface="+mj-lt"/>
              <a:buAutoNum type="arabicPeriod"/>
            </a:pPr>
            <a:r>
              <a:rPr lang="en-US" sz="2200" dirty="0"/>
              <a:t>Meets deadlines </a:t>
            </a:r>
            <a:r>
              <a:rPr lang="en-US" sz="2200" dirty="0" smtClean="0"/>
              <a:t>(</a:t>
            </a:r>
            <a:r>
              <a:rPr lang="en-US" sz="2200" dirty="0"/>
              <a:t>communicates delays)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200" dirty="0"/>
              <a:t>Avoids shortcuts (follows procedures)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2200" dirty="0"/>
              <a:t>Understands the lexical </a:t>
            </a:r>
            <a:r>
              <a:rPr lang="en-US" sz="2200" dirty="0" smtClean="0"/>
              <a:t>gap and dynamic</a:t>
            </a:r>
            <a:br>
              <a:rPr lang="en-US" sz="2200" dirty="0" smtClean="0"/>
            </a:br>
            <a:r>
              <a:rPr lang="en-US" sz="2200" dirty="0" smtClean="0"/>
              <a:t>	equivalence (committed to learning)</a:t>
            </a:r>
            <a:endParaRPr lang="en-US" sz="2200" dirty="0"/>
          </a:p>
          <a:p>
            <a:pPr marL="342900" lvl="0" indent="-342900">
              <a:buFont typeface="+mj-lt"/>
              <a:buAutoNum type="arabicPeriod"/>
            </a:pPr>
            <a:r>
              <a:rPr lang="en-US" sz="2200" dirty="0" smtClean="0"/>
              <a:t>Maintains and uses a lexicon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1524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Global Nazarene Publications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5108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828800"/>
            <a:ext cx="7162800" cy="1949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Level of translation skill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Time management</a:t>
            </a:r>
          </a:p>
          <a:p>
            <a:pPr lvl="0">
              <a:lnSpc>
                <a:spcPct val="150000"/>
              </a:lnSpc>
            </a:pP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1524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Global Nazarene Publications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3685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Clear assignments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828800"/>
            <a:ext cx="7162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400" dirty="0" smtClean="0"/>
              <a:t>Written agreement gives important details: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Supervisor or editor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Deadlines</a:t>
            </a:r>
            <a:endParaRPr lang="en-US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 smtClean="0"/>
              <a:t>Format</a:t>
            </a:r>
            <a:endParaRPr lang="en-US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Level of language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Compensation</a:t>
            </a: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648200" y="1524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Global Nazarene Publications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8725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Committed to excellence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828800"/>
            <a:ext cx="71628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Produces “clean” files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Continually learning new skills in language and technology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Values reputation more than money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Consistent “level” of translation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1524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Global Nazarene Publications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5057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Respects deadlines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828800"/>
            <a:ext cx="71628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Accepts reasonable deadlines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Plans for the unexpected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Communicates delays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1524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Global Nazarene Publications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10251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Avoids shortcuts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1828800"/>
            <a:ext cx="716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Only translates what is understood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Follows the established process of multiple “drafts”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Does not depend on mechanical translations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152400"/>
            <a:ext cx="3505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Global Nazarene Publications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2993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1673</TotalTime>
  <Words>289</Words>
  <Application>Microsoft Office PowerPoint</Application>
  <PresentationFormat>On-screen Show (4:3)</PresentationFormat>
  <Paragraphs>80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Algerian</vt:lpstr>
      <vt:lpstr>Arial</vt:lpstr>
      <vt:lpstr>Cambria</vt:lpstr>
      <vt:lpstr>Century Gothic</vt:lpstr>
      <vt:lpstr>Wingdings 2</vt:lpstr>
      <vt:lpstr>Austin</vt:lpstr>
      <vt:lpstr>Global Nazarene Publications</vt:lpstr>
      <vt:lpstr>Sign at a restaurant </vt:lpstr>
      <vt:lpstr>The task of a translator</vt:lpstr>
      <vt:lpstr>A good translator…</vt:lpstr>
      <vt:lpstr>Limitations</vt:lpstr>
      <vt:lpstr>Clear assignments</vt:lpstr>
      <vt:lpstr>Committed to excellence</vt:lpstr>
      <vt:lpstr>Respects deadlines</vt:lpstr>
      <vt:lpstr>Avoids shortcuts</vt:lpstr>
      <vt:lpstr>Lexical Gap</vt:lpstr>
      <vt:lpstr>Dynamic equivalence</vt:lpstr>
      <vt:lpstr>Using a lexicon</vt:lpstr>
      <vt:lpstr>Additional discussion topics</vt:lpstr>
      <vt:lpstr>Global Nazarene Publications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Nazarene Publications</dc:title>
  <dc:creator>Scott Stargel</dc:creator>
  <cp:lastModifiedBy>Scott Stargel</cp:lastModifiedBy>
  <cp:revision>158</cp:revision>
  <dcterms:created xsi:type="dcterms:W3CDTF">2015-03-03T13:39:40Z</dcterms:created>
  <dcterms:modified xsi:type="dcterms:W3CDTF">2017-09-08T01:28:38Z</dcterms:modified>
</cp:coreProperties>
</file>